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65" r:id="rId2"/>
    <p:sldId id="272" r:id="rId3"/>
    <p:sldId id="274" r:id="rId4"/>
    <p:sldId id="273" r:id="rId5"/>
    <p:sldId id="276"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p:scale>
          <a:sx n="100" d="100"/>
          <a:sy n="100" d="100"/>
        </p:scale>
        <p:origin x="-52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7AC1E9-66F4-4016-A511-ED47C8A96CFE}" type="datetimeFigureOut">
              <a:rPr lang="en-US" smtClean="0"/>
              <a:t>7/4/2021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5DAA73-6DEB-440B-ADB6-BC753FA54F86}" type="slidenum">
              <a:rPr lang="en-US" smtClean="0"/>
              <a:t>‹#›</a:t>
            </a:fld>
            <a:endParaRPr lang="en-US" dirty="0"/>
          </a:p>
        </p:txBody>
      </p:sp>
    </p:spTree>
    <p:extLst>
      <p:ext uri="{BB962C8B-B14F-4D97-AF65-F5344CB8AC3E}">
        <p14:creationId xmlns:p14="http://schemas.microsoft.com/office/powerpoint/2010/main" val="59890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915DAA73-6DEB-440B-ADB6-BC753FA54F86}" type="slidenum">
              <a:rPr lang="en-US" smtClean="0"/>
              <a:t>1</a:t>
            </a:fld>
            <a:endParaRPr lang="en-US" dirty="0"/>
          </a:p>
        </p:txBody>
      </p:sp>
    </p:spTree>
    <p:extLst>
      <p:ext uri="{BB962C8B-B14F-4D97-AF65-F5344CB8AC3E}">
        <p14:creationId xmlns:p14="http://schemas.microsoft.com/office/powerpoint/2010/main" val="2337647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Transformational leadership mainly focuses on inspiring workers to work towards achieving a common goal </a:t>
            </a:r>
            <a:r>
              <a:rPr lang="en-US" sz="1200" b="0" dirty="0" smtClean="0">
                <a:latin typeface="Times New Roman" pitchFamily="18" charset="0"/>
                <a:cs typeface="Times New Roman" pitchFamily="18" charset="0"/>
              </a:rPr>
              <a:t>(Hoch Et al. 2018)</a:t>
            </a:r>
            <a:r>
              <a:rPr lang="en-US" sz="1200" kern="1200" dirty="0" smtClean="0">
                <a:solidFill>
                  <a:schemeClr val="tx1"/>
                </a:solidFill>
                <a:effectLst/>
                <a:latin typeface="+mn-lt"/>
                <a:ea typeface="+mn-ea"/>
                <a:cs typeface="+mn-cs"/>
              </a:rPr>
              <a:t>. The transformational leadership style does not build individual workers' skills of expertise. The inspiration of workers is the main thing that transformational leadership style promotes to manage company dynamics. The inspiration of workers can get conducted through the provision of incentives and teamwork. Transformational leadership only gives employees inspiration for performing work and reach the target. It does not allow employees to develop the process of increasing their job competence in an organization.  </a:t>
            </a:r>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2</a:t>
            </a:fld>
            <a:endParaRPr lang="en-US" dirty="0"/>
          </a:p>
        </p:txBody>
      </p:sp>
    </p:spTree>
    <p:extLst>
      <p:ext uri="{BB962C8B-B14F-4D97-AF65-F5344CB8AC3E}">
        <p14:creationId xmlns:p14="http://schemas.microsoft.com/office/powerpoint/2010/main" val="36294734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Servant leadership is the best to get used by the organization to meet stakeholders' continued success and manage change dynamics (Hoch Et al. 2018). Such a leadership style allows all the employees to work on their competence to meet the organization's performance. Servant leadership is instrumental in promoting the development of continued management of work activities with a lot of care. Workers can assist one another by sharing about the methods in which tasks get done. The continued success of workers' competence towards duties in an organization can get conducted at all times.</a:t>
            </a:r>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3</a:t>
            </a:fld>
            <a:endParaRPr lang="en-US" dirty="0"/>
          </a:p>
        </p:txBody>
      </p:sp>
    </p:spTree>
    <p:extLst>
      <p:ext uri="{BB962C8B-B14F-4D97-AF65-F5344CB8AC3E}">
        <p14:creationId xmlns:p14="http://schemas.microsoft.com/office/powerpoint/2010/main" val="170820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participative leadership, all the workers get allowed to work together to achieve their goals. The act allows anybody to provide their opinions on an issue at hand. All workers work to make the organization get developed and achieve their intended goals (</a:t>
            </a:r>
            <a:r>
              <a:rPr lang="en-US" sz="1200" b="0" dirty="0" smtClean="0"/>
              <a:t>Yukl, 2019)</a:t>
            </a:r>
            <a:r>
              <a:rPr lang="en-US" sz="1200" kern="1200" dirty="0" smtClean="0">
                <a:solidFill>
                  <a:schemeClr val="tx1"/>
                </a:solidFill>
                <a:effectLst/>
                <a:latin typeface="+mn-lt"/>
                <a:ea typeface="+mn-ea"/>
                <a:cs typeface="+mn-cs"/>
              </a:rPr>
              <a:t>. The use of open communication allows everybody to air their opinions on a particular thing. The consultation allows improvement in the provision of quality work</a:t>
            </a:r>
            <a:r>
              <a:rPr lang="en-US" sz="1200" kern="1200" baseline="0" dirty="0" smtClean="0">
                <a:solidFill>
                  <a:schemeClr val="tx1"/>
                </a:solidFill>
                <a:effectLst/>
                <a:latin typeface="+mn-lt"/>
                <a:ea typeface="+mn-ea"/>
                <a:cs typeface="+mn-cs"/>
              </a:rPr>
              <a:t> to get done. Everybody can take part in performing various task within an organization. </a:t>
            </a:r>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4</a:t>
            </a:fld>
            <a:endParaRPr lang="en-US" dirty="0"/>
          </a:p>
        </p:txBody>
      </p:sp>
    </p:spTree>
    <p:extLst>
      <p:ext uri="{BB962C8B-B14F-4D97-AF65-F5344CB8AC3E}">
        <p14:creationId xmlns:p14="http://schemas.microsoft.com/office/powerpoint/2010/main" val="3257727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15DAA73-6DEB-440B-ADB6-BC753FA54F86}" type="slidenum">
              <a:rPr lang="en-US" smtClean="0"/>
              <a:t>5</a:t>
            </a:fld>
            <a:endParaRPr lang="en-US" dirty="0"/>
          </a:p>
        </p:txBody>
      </p:sp>
    </p:spTree>
    <p:extLst>
      <p:ext uri="{BB962C8B-B14F-4D97-AF65-F5344CB8AC3E}">
        <p14:creationId xmlns:p14="http://schemas.microsoft.com/office/powerpoint/2010/main" val="31160449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7DDC3D-1BA0-4764-B6EF-19AA1D9FE6BE}" type="slidenum">
              <a:rPr lang="en-US" smtClean="0"/>
              <a:t>‹#›</a:t>
            </a:fld>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C57DDC3D-1BA0-4764-B6EF-19AA1D9FE6BE}"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dirty="0"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BC9163-40F4-41C1-B94C-97E6E3ED05A0}" type="datetimeFigureOut">
              <a:rPr lang="en-US" smtClean="0"/>
              <a:t>7/4/2021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57DDC3D-1BA0-4764-B6EF-19AA1D9FE6BE}"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FABC9163-40F4-41C1-B94C-97E6E3ED05A0}" type="datetimeFigureOut">
              <a:rPr lang="en-US" smtClean="0"/>
              <a:t>7/4/2021</a:t>
            </a:fld>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C57DDC3D-1BA0-4764-B6EF-19AA1D9FE6BE}"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1"/>
            <a:ext cx="8153400" cy="3810000"/>
          </a:xfrm>
        </p:spPr>
        <p:txBody>
          <a:bodyPr>
            <a:normAutofit/>
          </a:bodyPr>
          <a:lstStyle/>
          <a:p>
            <a:pPr marL="0" indent="0"/>
            <a:endParaRPr lang="en-US" sz="2800" dirty="0" smtClean="0"/>
          </a:p>
          <a:p>
            <a:pPr algn="ctr"/>
            <a:r>
              <a:rPr lang="en-US" sz="2800" dirty="0" smtClean="0"/>
              <a:t>Leadership Styles</a:t>
            </a:r>
            <a:endParaRPr lang="en-US" sz="2800" dirty="0"/>
          </a:p>
          <a:p>
            <a:pPr algn="ctr"/>
            <a:r>
              <a:rPr lang="en-US" sz="2800" dirty="0"/>
              <a:t>Student’s Name</a:t>
            </a:r>
          </a:p>
          <a:p>
            <a:pPr algn="ctr"/>
            <a:r>
              <a:rPr lang="en-US" sz="2800" dirty="0"/>
              <a:t>Institution</a:t>
            </a:r>
          </a:p>
          <a:p>
            <a:pPr algn="ctr"/>
            <a:r>
              <a:rPr lang="en-US" sz="2800" dirty="0"/>
              <a:t>Date</a:t>
            </a:r>
          </a:p>
          <a:p>
            <a:pPr marL="0" indent="0"/>
            <a:endParaRPr lang="en-US" sz="2800" dirty="0"/>
          </a:p>
        </p:txBody>
      </p:sp>
    </p:spTree>
    <p:extLst>
      <p:ext uri="{BB962C8B-B14F-4D97-AF65-F5344CB8AC3E}">
        <p14:creationId xmlns:p14="http://schemas.microsoft.com/office/powerpoint/2010/main" val="33355997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r>
              <a:rPr lang="en-US" sz="2000" dirty="0" smtClean="0">
                <a:latin typeface="Times New Roman" pitchFamily="18" charset="0"/>
                <a:cs typeface="Times New Roman" pitchFamily="18" charset="0"/>
              </a:rPr>
              <a:t>Transformational leadership</a:t>
            </a:r>
            <a:endParaRPr lang="en-US" sz="2000" dirty="0">
              <a:latin typeface="Times New Roman" pitchFamily="18" charset="0"/>
              <a:cs typeface="Times New Roman" pitchFamily="18" charset="0"/>
            </a:endParaRPr>
          </a:p>
          <a:p>
            <a:pPr>
              <a:buFont typeface="Arial" pitchFamily="34" charset="0"/>
              <a:buChar char="•"/>
            </a:pPr>
            <a:r>
              <a:rPr lang="en-US" sz="2000" b="0" dirty="0" smtClean="0">
                <a:latin typeface="Times New Roman" pitchFamily="18" charset="0"/>
                <a:cs typeface="Times New Roman" pitchFamily="18" charset="0"/>
              </a:rPr>
              <a:t> </a:t>
            </a:r>
            <a:r>
              <a:rPr lang="en-US" sz="2000" b="0" dirty="0" smtClean="0">
                <a:latin typeface="Times New Roman" pitchFamily="18" charset="0"/>
                <a:cs typeface="Times New Roman" pitchFamily="18" charset="0"/>
              </a:rPr>
              <a:t>Management of company’s dynamics.</a:t>
            </a:r>
            <a:endParaRPr lang="en-US" sz="2000" b="0" dirty="0">
              <a:solidFill>
                <a:schemeClr val="tx1">
                  <a:lumMod val="65000"/>
                  <a:lumOff val="35000"/>
                </a:schemeClr>
              </a:solidFill>
              <a:latin typeface="Times New Roman" pitchFamily="18" charset="0"/>
              <a:cs typeface="Times New Roman" pitchFamily="18" charset="0"/>
            </a:endParaRPr>
          </a:p>
          <a:p>
            <a:pPr>
              <a:buFont typeface="Arial" pitchFamily="34" charset="0"/>
              <a:buChar char="•"/>
            </a:pPr>
            <a:r>
              <a:rPr lang="en-US" sz="2000" b="0" dirty="0" smtClean="0">
                <a:solidFill>
                  <a:schemeClr val="tx1">
                    <a:lumMod val="65000"/>
                    <a:lumOff val="35000"/>
                  </a:schemeClr>
                </a:solidFill>
                <a:latin typeface="Times New Roman" pitchFamily="18" charset="0"/>
                <a:cs typeface="Times New Roman" pitchFamily="18" charset="0"/>
              </a:rPr>
              <a:t>Inspiration to workers to reach targets.</a:t>
            </a:r>
          </a:p>
          <a:p>
            <a:pPr>
              <a:buFont typeface="Arial" pitchFamily="34" charset="0"/>
              <a:buChar char="•"/>
            </a:pPr>
            <a:r>
              <a:rPr lang="en-US" sz="2000" b="0" dirty="0" smtClean="0">
                <a:solidFill>
                  <a:schemeClr val="tx1">
                    <a:lumMod val="65000"/>
                    <a:lumOff val="35000"/>
                  </a:schemeClr>
                </a:solidFill>
                <a:latin typeface="Times New Roman" pitchFamily="18" charset="0"/>
                <a:cs typeface="Times New Roman" pitchFamily="18" charset="0"/>
              </a:rPr>
              <a:t>Meeting the intended goals.</a:t>
            </a:r>
            <a:endParaRPr lang="en-US" sz="20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963836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60" y="609600"/>
            <a:ext cx="7520940" cy="4070877"/>
          </a:xfrm>
        </p:spPr>
        <p:txBody>
          <a:bodyPr/>
          <a:lstStyle/>
          <a:p>
            <a:endParaRPr lang="en-US" b="0" dirty="0" smtClean="0"/>
          </a:p>
          <a:p>
            <a:pPr algn="ctr"/>
            <a:r>
              <a:rPr lang="en-US" sz="2000" dirty="0" smtClean="0">
                <a:latin typeface="Times New Roman" pitchFamily="18" charset="0"/>
                <a:cs typeface="Times New Roman" pitchFamily="18" charset="0"/>
              </a:rPr>
              <a:t>Servant leadership</a:t>
            </a:r>
            <a:endParaRPr lang="en-US" sz="2000" dirty="0" smtClean="0">
              <a:latin typeface="Times New Roman" pitchFamily="18" charset="0"/>
              <a:cs typeface="Times New Roman" pitchFamily="18" charset="0"/>
            </a:endParaRPr>
          </a:p>
          <a:p>
            <a:pPr>
              <a:buFont typeface="Arial" pitchFamily="34" charset="0"/>
              <a:buChar char="•"/>
            </a:pPr>
            <a:r>
              <a:rPr lang="en-US" sz="2000" b="0" dirty="0">
                <a:latin typeface="Times New Roman" pitchFamily="18" charset="0"/>
                <a:cs typeface="Times New Roman" pitchFamily="18" charset="0"/>
              </a:rPr>
              <a:t> </a:t>
            </a:r>
            <a:r>
              <a:rPr lang="en-US" sz="2000" b="0" dirty="0" smtClean="0">
                <a:latin typeface="Times New Roman" pitchFamily="18" charset="0"/>
                <a:cs typeface="Times New Roman" pitchFamily="18" charset="0"/>
              </a:rPr>
              <a:t>Increases competence at work.</a:t>
            </a:r>
          </a:p>
          <a:p>
            <a:pPr>
              <a:buFont typeface="Arial" pitchFamily="34" charset="0"/>
              <a:buChar char="•"/>
            </a:pPr>
            <a:r>
              <a:rPr lang="en-US" sz="2000" b="0" dirty="0" smtClean="0">
                <a:latin typeface="Times New Roman" pitchFamily="18" charset="0"/>
                <a:cs typeface="Times New Roman" pitchFamily="18" charset="0"/>
              </a:rPr>
              <a:t>Continued management of activities.</a:t>
            </a:r>
          </a:p>
          <a:p>
            <a:pPr>
              <a:buFont typeface="Arial" pitchFamily="34" charset="0"/>
              <a:buChar char="•"/>
            </a:pPr>
            <a:r>
              <a:rPr lang="en-US" sz="2000" b="0" dirty="0" smtClean="0">
                <a:latin typeface="Times New Roman" pitchFamily="18" charset="0"/>
                <a:cs typeface="Times New Roman" pitchFamily="18" charset="0"/>
              </a:rPr>
              <a:t>Sharing methods of getting work done. </a:t>
            </a:r>
          </a:p>
          <a:p>
            <a:pPr>
              <a:buFont typeface="Arial" pitchFamily="34" charset="0"/>
              <a:buChar char="•"/>
            </a:pPr>
            <a:r>
              <a:rPr lang="en-US" sz="2000" b="0" dirty="0" smtClean="0">
                <a:latin typeface="Times New Roman" pitchFamily="18" charset="0"/>
                <a:cs typeface="Times New Roman" pitchFamily="18" charset="0"/>
              </a:rPr>
              <a:t>Promotes teamwork</a:t>
            </a:r>
            <a:r>
              <a:rPr lang="en-US" sz="2000" dirty="0">
                <a:latin typeface="Times New Roman" pitchFamily="18" charset="0"/>
                <a:cs typeface="Times New Roman" pitchFamily="18" charset="0"/>
              </a:rPr>
              <a:t> </a:t>
            </a:r>
            <a:r>
              <a:rPr lang="en-US" sz="2000" b="0" dirty="0">
                <a:latin typeface="Times New Roman" pitchFamily="18" charset="0"/>
                <a:cs typeface="Times New Roman" pitchFamily="18" charset="0"/>
              </a:rPr>
              <a:t>(Hoch Et al. 2018</a:t>
            </a:r>
            <a:r>
              <a:rPr lang="en-US" sz="2000" b="0" dirty="0" smtClean="0">
                <a:latin typeface="Times New Roman" pitchFamily="18" charset="0"/>
                <a:cs typeface="Times New Roman" pitchFamily="18" charset="0"/>
              </a:rPr>
              <a:t>).</a:t>
            </a:r>
            <a:endParaRPr lang="en-US"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19107043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r>
              <a:rPr lang="en-US" sz="2000" b="0" dirty="0" smtClean="0">
                <a:latin typeface="Times New Roman" pitchFamily="18" charset="0"/>
                <a:cs typeface="Times New Roman" pitchFamily="18" charset="0"/>
              </a:rPr>
              <a:t>Participative Leadership</a:t>
            </a:r>
          </a:p>
          <a:p>
            <a:pPr>
              <a:buFont typeface="Arial" pitchFamily="34" charset="0"/>
              <a:buChar char="•"/>
            </a:pPr>
            <a:r>
              <a:rPr lang="en-US" sz="2000" b="0" dirty="0" smtClean="0">
                <a:latin typeface="Times New Roman" pitchFamily="18" charset="0"/>
                <a:cs typeface="Times New Roman" pitchFamily="18" charset="0"/>
              </a:rPr>
              <a:t>Creation of </a:t>
            </a:r>
            <a:r>
              <a:rPr lang="en-US" sz="2000" b="0" dirty="0">
                <a:latin typeface="Times New Roman" pitchFamily="18" charset="0"/>
                <a:cs typeface="Times New Roman" pitchFamily="18" charset="0"/>
              </a:rPr>
              <a:t>o</a:t>
            </a:r>
            <a:r>
              <a:rPr lang="en-US" sz="2000" b="0" dirty="0" smtClean="0">
                <a:latin typeface="Times New Roman" pitchFamily="18" charset="0"/>
                <a:cs typeface="Times New Roman" pitchFamily="18" charset="0"/>
              </a:rPr>
              <a:t>pen communication at workplace.</a:t>
            </a:r>
          </a:p>
          <a:p>
            <a:pPr>
              <a:buFont typeface="Arial" pitchFamily="34" charset="0"/>
              <a:buChar char="•"/>
            </a:pPr>
            <a:r>
              <a:rPr lang="en-US" sz="2000" b="0" dirty="0" smtClean="0">
                <a:latin typeface="Times New Roman" pitchFamily="18" charset="0"/>
                <a:cs typeface="Times New Roman" pitchFamily="18" charset="0"/>
              </a:rPr>
              <a:t>Improves consultation amongst workers</a:t>
            </a:r>
            <a:r>
              <a:rPr lang="en-US" sz="2000" dirty="0">
                <a:latin typeface="Times New Roman" pitchFamily="18" charset="0"/>
                <a:cs typeface="Times New Roman" pitchFamily="18" charset="0"/>
              </a:rPr>
              <a:t> (</a:t>
            </a:r>
            <a:r>
              <a:rPr lang="en-US" sz="2000" b="0" dirty="0">
                <a:latin typeface="Times New Roman" pitchFamily="18" charset="0"/>
                <a:cs typeface="Times New Roman" pitchFamily="18" charset="0"/>
              </a:rPr>
              <a:t>Yukl, 2019</a:t>
            </a:r>
            <a:r>
              <a:rPr lang="en-US" sz="2000" b="0" dirty="0" smtClean="0">
                <a:latin typeface="Times New Roman" pitchFamily="18" charset="0"/>
                <a:cs typeface="Times New Roman" pitchFamily="18" charset="0"/>
              </a:rPr>
              <a:t>).</a:t>
            </a:r>
          </a:p>
          <a:p>
            <a:pPr>
              <a:buFont typeface="Arial" pitchFamily="34" charset="0"/>
              <a:buChar char="•"/>
            </a:pPr>
            <a:r>
              <a:rPr lang="en-US" sz="2000" b="0" dirty="0" smtClean="0">
                <a:latin typeface="Times New Roman" pitchFamily="18" charset="0"/>
                <a:cs typeface="Times New Roman" pitchFamily="18" charset="0"/>
              </a:rPr>
              <a:t>Establishing purpose in what needs to get done. </a:t>
            </a:r>
            <a:endParaRPr lang="en-US" sz="2000" b="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182846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en-US" sz="2000" dirty="0">
                <a:latin typeface="Times New Roman" pitchFamily="18" charset="0"/>
                <a:cs typeface="Times New Roman" pitchFamily="18" charset="0"/>
              </a:rPr>
              <a:t>References</a:t>
            </a:r>
          </a:p>
          <a:p>
            <a:r>
              <a:rPr lang="en-US" sz="2000" b="0" dirty="0">
                <a:latin typeface="Times New Roman" pitchFamily="18" charset="0"/>
                <a:cs typeface="Times New Roman" pitchFamily="18" charset="0"/>
              </a:rPr>
              <a:t>Hoch, J. E., Bommer, W. H., Dulebohn, J. H., &amp; Wu, D. (2018). Do ethical, authentic, and servant leadership explain variance above and beyond transformational leadership? A meta-analysis. </a:t>
            </a:r>
            <a:r>
              <a:rPr lang="en-US" sz="2000" b="0" i="1" dirty="0">
                <a:latin typeface="Times New Roman" pitchFamily="18" charset="0"/>
                <a:cs typeface="Times New Roman" pitchFamily="18" charset="0"/>
              </a:rPr>
              <a:t>Journal of Management</a:t>
            </a:r>
            <a:r>
              <a:rPr lang="en-US" sz="2000" b="0" dirty="0">
                <a:latin typeface="Times New Roman" pitchFamily="18" charset="0"/>
                <a:cs typeface="Times New Roman" pitchFamily="18" charset="0"/>
              </a:rPr>
              <a:t>, </a:t>
            </a:r>
            <a:r>
              <a:rPr lang="en-US" sz="2000" b="0" i="1" dirty="0">
                <a:latin typeface="Times New Roman" pitchFamily="18" charset="0"/>
                <a:cs typeface="Times New Roman" pitchFamily="18" charset="0"/>
              </a:rPr>
              <a:t>44</a:t>
            </a:r>
            <a:r>
              <a:rPr lang="en-US" sz="2000" b="0" dirty="0">
                <a:latin typeface="Times New Roman" pitchFamily="18" charset="0"/>
                <a:cs typeface="Times New Roman" pitchFamily="18" charset="0"/>
              </a:rPr>
              <a:t>(2), 501-529</a:t>
            </a:r>
            <a:r>
              <a:rPr lang="en-US" sz="2000" b="0" dirty="0" smtClean="0">
                <a:latin typeface="Times New Roman" pitchFamily="18" charset="0"/>
                <a:cs typeface="Times New Roman" pitchFamily="18" charset="0"/>
              </a:rPr>
              <a:t>.</a:t>
            </a:r>
          </a:p>
          <a:p>
            <a:r>
              <a:rPr lang="en-US" sz="2000" b="0" dirty="0">
                <a:latin typeface="Times New Roman" pitchFamily="18" charset="0"/>
                <a:cs typeface="Times New Roman" pitchFamily="18" charset="0"/>
              </a:rPr>
              <a:t>Yukl, G., Mahsud, R., Prussia, G., &amp; Hassan, S. (2019). Effectiveness of broad and specific leadership behaviors. </a:t>
            </a:r>
            <a:r>
              <a:rPr lang="en-US" sz="2000" b="0" i="1" dirty="0">
                <a:latin typeface="Times New Roman" pitchFamily="18" charset="0"/>
                <a:cs typeface="Times New Roman" pitchFamily="18" charset="0"/>
              </a:rPr>
              <a:t>Personnel Review</a:t>
            </a:r>
            <a:endParaRPr lang="en-US" sz="2000" b="0" dirty="0">
              <a:latin typeface="Times New Roman" pitchFamily="18" charset="0"/>
              <a:cs typeface="Times New Roman" pitchFamily="18" charset="0"/>
            </a:endParaRPr>
          </a:p>
        </p:txBody>
      </p:sp>
    </p:spTree>
    <p:extLst>
      <p:ext uri="{BB962C8B-B14F-4D97-AF65-F5344CB8AC3E}">
        <p14:creationId xmlns:p14="http://schemas.microsoft.com/office/powerpoint/2010/main" val="234068134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2817</TotalTime>
  <Words>427</Words>
  <Application>Microsoft Office PowerPoint</Application>
  <PresentationFormat>On-screen Show (4:3)</PresentationFormat>
  <Paragraphs>30</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Angles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admin</dc:creator>
  <cp:lastModifiedBy>BRAYO</cp:lastModifiedBy>
  <cp:revision>501</cp:revision>
  <dcterms:created xsi:type="dcterms:W3CDTF">2017-03-06T17:33:03Z</dcterms:created>
  <dcterms:modified xsi:type="dcterms:W3CDTF">2021-07-04T09:35:32Z</dcterms:modified>
</cp:coreProperties>
</file>